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17" r:id="rId2"/>
    <p:sldId id="258" r:id="rId3"/>
    <p:sldId id="266" r:id="rId4"/>
    <p:sldId id="318" r:id="rId5"/>
    <p:sldId id="284" r:id="rId6"/>
    <p:sldId id="268" r:id="rId7"/>
    <p:sldId id="285" r:id="rId8"/>
    <p:sldId id="267" r:id="rId9"/>
    <p:sldId id="269" r:id="rId10"/>
    <p:sldId id="270" r:id="rId11"/>
    <p:sldId id="272" r:id="rId12"/>
    <p:sldId id="275" r:id="rId13"/>
    <p:sldId id="277" r:id="rId14"/>
    <p:sldId id="278" r:id="rId15"/>
    <p:sldId id="281" r:id="rId16"/>
    <p:sldId id="282" r:id="rId17"/>
    <p:sldId id="262" r:id="rId18"/>
    <p:sldId id="307" r:id="rId19"/>
    <p:sldId id="286" r:id="rId20"/>
    <p:sldId id="287" r:id="rId21"/>
    <p:sldId id="289" r:id="rId22"/>
    <p:sldId id="288" r:id="rId23"/>
    <p:sldId id="290" r:id="rId24"/>
    <p:sldId id="308" r:id="rId25"/>
    <p:sldId id="294" r:id="rId26"/>
    <p:sldId id="295" r:id="rId27"/>
    <p:sldId id="320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34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41B37B-1F39-4554-99CD-350CABDF2B23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174E13-11F1-4F80-99EA-C90D6F3A6E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7722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1192F5B-EB3D-4239-85C0-8505ED7797F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022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3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8870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60535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693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13573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1839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59959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97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33372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766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438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E53C218-5241-4981-9EBC-9EAD86E5388E}" type="datetimeFigureOut">
              <a:rPr lang="en-US" smtClean="0"/>
              <a:t>8/10/2020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ECA6EB-0471-4427-BF51-F4615611A9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192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youtu.be/fCd6B5HRaZ8?t=135&amp;end=189" TargetMode="External"/><Relationship Id="rId5" Type="http://schemas.openxmlformats.org/officeDocument/2006/relationships/hyperlink" Target="https://youtu.be/fCd6B5HRaZ8?t=55&amp;end=77" TargetMode="External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youtu.be/fCd6B5HRaZ8?t=188&amp;end=250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hyperlink" Target="https://youtu.be/NHCJ8PtYCFc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arxiv.org/ftp/arxiv/papers/1012/1012.0900.pdf" TargetMode="External"/><Relationship Id="rId5" Type="http://schemas.openxmlformats.org/officeDocument/2006/relationships/hyperlink" Target="https://youtu.be/CGWZvHIi3i0?t=24&amp;end=55" TargetMode="External"/><Relationship Id="rId4" Type="http://schemas.openxmlformats.org/officeDocument/2006/relationships/image" Target="../media/image3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gi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bi.nlm.nih.gov/sra/SRX8430549%5baccn%5d" TargetMode="External"/><Relationship Id="rId2" Type="http://schemas.openxmlformats.org/officeDocument/2006/relationships/hyperlink" Target="https://www.ncbi.nlm.nih.gov/sra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ncbi/sra-tools/wiki/02.-Installing-SRA-Toolkit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Meeting </a:t>
            </a:r>
            <a:r>
              <a:rPr lang="en-SE" dirty="0" smtClean="0"/>
              <a:t>#3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- </a:t>
            </a:r>
            <a:r>
              <a:rPr lang="en-SE" dirty="0" smtClean="0"/>
              <a:t>The three generations of sequencing technologies</a:t>
            </a:r>
            <a:endParaRPr lang="en-GB" dirty="0"/>
          </a:p>
          <a:p>
            <a:r>
              <a:rPr lang="en-GB" dirty="0"/>
              <a:t>- </a:t>
            </a:r>
            <a:r>
              <a:rPr lang="en-SE" dirty="0" smtClean="0"/>
              <a:t>FASTQ format, quality control</a:t>
            </a:r>
            <a:endParaRPr lang="en-GB" dirty="0"/>
          </a:p>
          <a:p>
            <a:r>
              <a:rPr lang="en-GB" dirty="0"/>
              <a:t>- </a:t>
            </a:r>
            <a:r>
              <a:rPr lang="en-SE" dirty="0" smtClean="0"/>
              <a:t>Genome assembly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31692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721241" cy="105727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</a:t>
            </a:r>
            <a:r>
              <a:rPr lang="en-SE" dirty="0" smtClean="0"/>
              <a:t>assive parallelization in </a:t>
            </a:r>
            <a:br>
              <a:rPr lang="en-SE" dirty="0" smtClean="0"/>
            </a:br>
            <a:r>
              <a:rPr lang="en-SE" dirty="0" smtClean="0"/>
              <a:t>2nd (next) generation sequencing (NGS)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333" y="2657764"/>
            <a:ext cx="5260363" cy="22348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6466" y="2657764"/>
            <a:ext cx="5100314" cy="2911073"/>
          </a:xfrm>
          <a:prstGeom prst="rect">
            <a:avLst/>
          </a:prstGeom>
        </p:spPr>
      </p:pic>
      <p:sp>
        <p:nvSpPr>
          <p:cNvPr id="6" name="Right Arrow 5"/>
          <p:cNvSpPr/>
          <p:nvPr/>
        </p:nvSpPr>
        <p:spPr>
          <a:xfrm>
            <a:off x="6019801" y="4089400"/>
            <a:ext cx="567266" cy="38100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094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Image result for ddnt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ddntp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533400" y="160339"/>
            <a:ext cx="8932333" cy="423862"/>
          </a:xfrm>
        </p:spPr>
        <p:txBody>
          <a:bodyPr>
            <a:normAutofit fontScale="90000"/>
          </a:bodyPr>
          <a:lstStyle/>
          <a:p>
            <a:r>
              <a:rPr lang="en-SE" dirty="0" smtClean="0"/>
              <a:t>Next generation sequencing</a:t>
            </a:r>
            <a:endParaRPr lang="en-US" dirty="0"/>
          </a:p>
        </p:txBody>
      </p:sp>
      <p:pic>
        <p:nvPicPr>
          <p:cNvPr id="9218" name="Picture 2" descr="Sequencing-by-Synthesis: Explaining the Illumina Sequencing ..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609" y="736602"/>
            <a:ext cx="4831125" cy="585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Next-Generation Sequencing Service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1430" y="1370093"/>
            <a:ext cx="4328606" cy="234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5674" y="4089402"/>
            <a:ext cx="3274954" cy="249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Rectangle 8"/>
          <p:cNvSpPr/>
          <p:nvPr/>
        </p:nvSpPr>
        <p:spPr>
          <a:xfrm>
            <a:off x="3634864" y="1847333"/>
            <a:ext cx="2729403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5"/>
              </a:rPr>
              <a:t>https://</a:t>
            </a:r>
            <a:r>
              <a:rPr lang="en-US" sz="1050" dirty="0" smtClean="0">
                <a:hlinkClick r:id="rId5"/>
              </a:rPr>
              <a:t>youtu.be/fCd6B5HRaZ8?t=55</a:t>
            </a:r>
            <a:r>
              <a:rPr lang="en-SE" sz="1050" dirty="0" smtClean="0">
                <a:hlinkClick r:id="rId5"/>
              </a:rPr>
              <a:t>&amp;end=77</a:t>
            </a:r>
            <a:r>
              <a:rPr lang="en-SE" sz="1050" dirty="0" smtClean="0"/>
              <a:t> </a:t>
            </a:r>
            <a:endParaRPr lang="en-US" sz="1050" dirty="0"/>
          </a:p>
        </p:txBody>
      </p:sp>
      <p:sp>
        <p:nvSpPr>
          <p:cNvPr id="12" name="Rectangle 11"/>
          <p:cNvSpPr/>
          <p:nvPr/>
        </p:nvSpPr>
        <p:spPr>
          <a:xfrm>
            <a:off x="8536848" y="994061"/>
            <a:ext cx="32562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hlinkClick r:id="rId6"/>
              </a:rPr>
              <a:t>https://youtu.be/fCd6B5HRaZ8?t=135</a:t>
            </a:r>
            <a:r>
              <a:rPr lang="en-SE" sz="1200" dirty="0">
                <a:hlinkClick r:id="rId6"/>
              </a:rPr>
              <a:t>&amp;end=189</a:t>
            </a:r>
            <a:r>
              <a:rPr lang="en-SE" sz="1200" dirty="0"/>
              <a:t> 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553463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65574" y="365126"/>
            <a:ext cx="10515600" cy="481542"/>
          </a:xfrm>
        </p:spPr>
        <p:txBody>
          <a:bodyPr>
            <a:noAutofit/>
          </a:bodyPr>
          <a:lstStyle/>
          <a:p>
            <a:r>
              <a:rPr lang="en-SE" sz="3600" dirty="0" smtClean="0"/>
              <a:t>P</a:t>
            </a:r>
            <a:r>
              <a:rPr lang="en-US" sz="3600" dirty="0" smtClean="0"/>
              <a:t>aired-end </a:t>
            </a:r>
            <a:r>
              <a:rPr lang="en-US" sz="3600" dirty="0"/>
              <a:t>sequencing</a:t>
            </a:r>
          </a:p>
        </p:txBody>
      </p:sp>
      <p:sp>
        <p:nvSpPr>
          <p:cNvPr id="5" name="AutoShape 4" descr="Image result for ddntp"/>
          <p:cNvSpPr>
            <a:spLocks noChangeAspect="1" noChangeArrowheads="1"/>
          </p:cNvSpPr>
          <p:nvPr/>
        </p:nvSpPr>
        <p:spPr bwMode="auto">
          <a:xfrm>
            <a:off x="1679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AutoShape 6" descr="Image result for ddntp"/>
          <p:cNvSpPr>
            <a:spLocks noChangeAspect="1" noChangeArrowheads="1"/>
          </p:cNvSpPr>
          <p:nvPr/>
        </p:nvSpPr>
        <p:spPr bwMode="auto">
          <a:xfrm>
            <a:off x="1831975" y="79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Rectangle 2"/>
          <p:cNvSpPr/>
          <p:nvPr/>
        </p:nvSpPr>
        <p:spPr>
          <a:xfrm>
            <a:off x="565574" y="1249672"/>
            <a:ext cx="4861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sequencing of one end of the original DNA fragment, followed by the other </a:t>
            </a:r>
            <a:r>
              <a:rPr lang="en-US" dirty="0" smtClean="0"/>
              <a:t>end</a:t>
            </a:r>
            <a:endParaRPr lang="en-US" dirty="0"/>
          </a:p>
        </p:txBody>
      </p:sp>
      <p:pic>
        <p:nvPicPr>
          <p:cNvPr id="9218" name="Picture 2" descr="Image result for paired end sequen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574" y="2582333"/>
            <a:ext cx="5435599" cy="407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Mate Pair Sequenc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9855" y="2582333"/>
            <a:ext cx="5194253" cy="3352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6552101" y="1249672"/>
            <a:ext cx="48016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youtu.be/fCd6B5HRaZ8?t=188</a:t>
            </a:r>
            <a:r>
              <a:rPr lang="en-SE" dirty="0" smtClean="0">
                <a:hlinkClick r:id="rId4"/>
              </a:rPr>
              <a:t>&amp;end=250</a:t>
            </a:r>
            <a:r>
              <a:rPr lang="en-SE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0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iSeq2000 - Next Level Hacking - Hackteria Wik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81" y="1362846"/>
            <a:ext cx="5279720" cy="3914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710142"/>
          </a:xfrm>
        </p:spPr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 machine comparison</a:t>
            </a:r>
            <a:endParaRPr lang="en-US" dirty="0"/>
          </a:p>
        </p:txBody>
      </p:sp>
      <p:pic>
        <p:nvPicPr>
          <p:cNvPr id="10242" name="Picture 2" descr="Stéphane Le Crom on Twitter: &quot;Updating my lectures. Comparison of ..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9641" y="2067511"/>
            <a:ext cx="6216123" cy="2585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899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51934" y="5361001"/>
            <a:ext cx="354182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</a:t>
            </a:r>
            <a:r>
              <a:rPr lang="en-US" dirty="0" smtClean="0">
                <a:hlinkClick r:id="rId2"/>
              </a:rPr>
              <a:t>youtu.be/NHCJ8PtYCFc</a:t>
            </a:r>
            <a:r>
              <a:rPr lang="en-SE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14867" y="93133"/>
            <a:ext cx="11192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 smtClean="0"/>
              <a:t>3rd generation – single molecule sequencing </a:t>
            </a:r>
          </a:p>
          <a:p>
            <a:r>
              <a:rPr lang="en-SE" sz="2400" dirty="0" smtClean="0"/>
              <a:t>PacBio</a:t>
            </a:r>
            <a:endParaRPr lang="en-US" sz="2400" dirty="0"/>
          </a:p>
        </p:txBody>
      </p:sp>
      <p:pic>
        <p:nvPicPr>
          <p:cNvPr id="12290" name="Picture 2" descr="What Is SMRT Sequencing? - Clinical Lab Product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315" y="1549399"/>
            <a:ext cx="3102593" cy="3310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3762" y="1719676"/>
            <a:ext cx="7989357" cy="2708392"/>
          </a:xfrm>
          <a:prstGeom prst="rect">
            <a:avLst/>
          </a:prstGeom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50" r="12603"/>
          <a:stretch/>
        </p:blipFill>
        <p:spPr bwMode="auto">
          <a:xfrm>
            <a:off x="4226129" y="4698431"/>
            <a:ext cx="3136176" cy="1807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7453939" y="4530004"/>
            <a:ext cx="462397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Nucleotide detection in a zero-mode waveguide (ZMW), as featured in </a:t>
            </a:r>
            <a:r>
              <a:rPr lang="en-US" sz="1400" dirty="0" err="1"/>
              <a:t>PacBio</a:t>
            </a:r>
            <a:r>
              <a:rPr lang="en-US" sz="1400" dirty="0"/>
              <a:t> sequencers. DNA </a:t>
            </a:r>
            <a:r>
              <a:rPr lang="en-US" sz="1400" dirty="0" err="1"/>
              <a:t>polymerasemolecules</a:t>
            </a:r>
            <a:r>
              <a:rPr lang="en-US" sz="1400" dirty="0"/>
              <a:t> are attached to the </a:t>
            </a:r>
            <a:r>
              <a:rPr lang="en-US" sz="1400" dirty="0" err="1"/>
              <a:t>bottomofeach</a:t>
            </a:r>
            <a:r>
              <a:rPr lang="en-US" sz="1400" dirty="0"/>
              <a:t> ZMW(*), and target DNA </a:t>
            </a:r>
            <a:r>
              <a:rPr lang="en-US" sz="1400" dirty="0" err="1"/>
              <a:t>andfluorescent</a:t>
            </a:r>
            <a:r>
              <a:rPr lang="en-US" sz="1400" dirty="0"/>
              <a:t> nucleotides are added. As the diameter is narrower than the excitation </a:t>
            </a:r>
            <a:r>
              <a:rPr lang="en-US" sz="1400" dirty="0" err="1"/>
              <a:t>light'swavelength</a:t>
            </a:r>
            <a:r>
              <a:rPr lang="en-US" sz="1400" dirty="0"/>
              <a:t>, illumination rapidly decays travelling up the ZMW: nucleotides being incorporated during </a:t>
            </a:r>
            <a:r>
              <a:rPr lang="en-US" sz="1400" dirty="0" err="1"/>
              <a:t>polymerisation</a:t>
            </a:r>
            <a:r>
              <a:rPr lang="en-US" sz="1400" dirty="0"/>
              <a:t> at the base of the ZMW provide real-time bursts </a:t>
            </a:r>
            <a:r>
              <a:rPr lang="en-US" sz="1400" dirty="0" err="1"/>
              <a:t>offluorescent</a:t>
            </a:r>
            <a:r>
              <a:rPr lang="en-US" sz="1400" dirty="0"/>
              <a:t> signal, without undue interference from other labelled </a:t>
            </a:r>
            <a:r>
              <a:rPr lang="en-US" sz="1400" dirty="0" err="1"/>
              <a:t>dNTPs</a:t>
            </a:r>
            <a:r>
              <a:rPr lang="en-US" sz="1400" dirty="0"/>
              <a:t> in solution.</a:t>
            </a:r>
          </a:p>
        </p:txBody>
      </p:sp>
    </p:spTree>
    <p:extLst>
      <p:ext uri="{BB962C8B-B14F-4D97-AF65-F5344CB8AC3E}">
        <p14:creationId xmlns:p14="http://schemas.microsoft.com/office/powerpoint/2010/main" val="899005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DNA Sequencers Still Waiting for the Nanopore Revolution | Science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64066" y="1450622"/>
            <a:ext cx="3107267" cy="1995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Oxford Nanopore, the disruptive unicorn gunning for Illumina ...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26797" y="1162374"/>
            <a:ext cx="1695978" cy="1130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Oxford Nanopore's DNA sequencers: a real nanotechnology product ...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03" r="10375"/>
          <a:stretch/>
        </p:blipFill>
        <p:spPr bwMode="auto">
          <a:xfrm>
            <a:off x="5621867" y="1008629"/>
            <a:ext cx="5960533" cy="439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716983" y="3445934"/>
            <a:ext cx="401962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hlinkClick r:id="rId5"/>
              </a:rPr>
              <a:t>https://</a:t>
            </a:r>
            <a:r>
              <a:rPr lang="en-US" sz="1600" dirty="0" smtClean="0">
                <a:hlinkClick r:id="rId5"/>
              </a:rPr>
              <a:t>youtu.be/CGWZvHIi3i0?t=24</a:t>
            </a:r>
            <a:r>
              <a:rPr lang="en-SE" sz="1600" dirty="0" smtClean="0">
                <a:hlinkClick r:id="rId5"/>
              </a:rPr>
              <a:t>&amp;end=55</a:t>
            </a:r>
            <a:r>
              <a:rPr lang="en-SE" sz="1600" dirty="0" smtClean="0"/>
              <a:t>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437620" y="263526"/>
            <a:ext cx="9508067" cy="515408"/>
          </a:xfrm>
        </p:spPr>
        <p:txBody>
          <a:bodyPr>
            <a:normAutofit fontScale="90000"/>
          </a:bodyPr>
          <a:lstStyle/>
          <a:p>
            <a:r>
              <a:rPr lang="en-SE" dirty="0" smtClean="0"/>
              <a:t>3rd generation Oxford Nanopore sequencing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783697" y="3833898"/>
            <a:ext cx="3886200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/>
              <a:t>Nanopore</a:t>
            </a:r>
            <a:r>
              <a:rPr lang="en-US" sz="1400" dirty="0"/>
              <a:t> DNA sequencing as employed in ONT's </a:t>
            </a:r>
            <a:r>
              <a:rPr lang="en-US" sz="1400" dirty="0" err="1"/>
              <a:t>MinION</a:t>
            </a:r>
            <a:r>
              <a:rPr lang="en-US" sz="1400" dirty="0"/>
              <a:t> sequencer. Double stranded DNA gets denatured by a </a:t>
            </a:r>
            <a:r>
              <a:rPr lang="en-US" sz="1400" dirty="0" err="1"/>
              <a:t>processive</a:t>
            </a:r>
            <a:r>
              <a:rPr lang="en-US" sz="1400" dirty="0"/>
              <a:t> enzyme (†)which ratchets one of the strands through a biological </a:t>
            </a:r>
            <a:r>
              <a:rPr lang="en-US" sz="1400" dirty="0" err="1"/>
              <a:t>nanopore</a:t>
            </a:r>
            <a:r>
              <a:rPr lang="en-US" sz="1400" dirty="0"/>
              <a:t> (‡) embedded in a synthetic membrane, across which a voltage is applied. As the </a:t>
            </a:r>
            <a:r>
              <a:rPr lang="en-US" sz="1400" dirty="0" err="1"/>
              <a:t>ssDNA</a:t>
            </a:r>
            <a:r>
              <a:rPr lang="en-US" sz="1400" dirty="0"/>
              <a:t> passes through the </a:t>
            </a:r>
            <a:r>
              <a:rPr lang="en-US" sz="1400" dirty="0" err="1"/>
              <a:t>nanopore</a:t>
            </a:r>
            <a:r>
              <a:rPr lang="en-US" sz="1400" dirty="0"/>
              <a:t> the different bases prevent ionic flow in a distinctive manner, allowing the sequence of the molecule to be inferred by monitoring the current at each channel.</a:t>
            </a:r>
          </a:p>
        </p:txBody>
      </p:sp>
      <p:sp>
        <p:nvSpPr>
          <p:cNvPr id="5" name="Rectangle 4"/>
          <p:cNvSpPr/>
          <p:nvPr/>
        </p:nvSpPr>
        <p:spPr>
          <a:xfrm>
            <a:off x="6654799" y="6255884"/>
            <a:ext cx="53360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6"/>
              </a:rPr>
              <a:t>https://arxiv.org/ftp/arxiv/papers/1012/1012.0900.pdf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654799" y="5629350"/>
            <a:ext cx="519853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DNA Sequencing via Quantum Mechanics and Machine Learning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959390" y="5671109"/>
            <a:ext cx="1557867" cy="954107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GB" sz="1400" i="1" dirty="0" smtClean="0"/>
              <a:t>Still space for technological and algorithmic developments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87315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Next generation sequenc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568" y="1114005"/>
            <a:ext cx="5873826" cy="4409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3393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r/dataisbeautiful - [OC] The Cost of Sequencing the Human Genom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90" y="2303470"/>
            <a:ext cx="4929596" cy="3543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792216" cy="568064"/>
          </a:xfrm>
        </p:spPr>
        <p:txBody>
          <a:bodyPr>
            <a:normAutofit fontScale="90000"/>
          </a:bodyPr>
          <a:lstStyle/>
          <a:p>
            <a:r>
              <a:rPr lang="hy-AM" dirty="0" smtClean="0"/>
              <a:t>The cost of complete human genome sequencing</a:t>
            </a:r>
            <a:endParaRPr lang="en-US" dirty="0"/>
          </a:p>
        </p:txBody>
      </p:sp>
      <p:pic>
        <p:nvPicPr>
          <p:cNvPr id="10" name="Picture 2" descr="No photo description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0549" y="2303470"/>
            <a:ext cx="5639867" cy="3526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/>
          <p:cNvSpPr/>
          <p:nvPr/>
        </p:nvSpPr>
        <p:spPr>
          <a:xfrm>
            <a:off x="7024805" y="3958701"/>
            <a:ext cx="796268" cy="247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2007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030901" y="4234709"/>
            <a:ext cx="796268" cy="247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2014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030901" y="4517505"/>
            <a:ext cx="796268" cy="2477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2023</a:t>
            </a:r>
          </a:p>
        </p:txBody>
      </p:sp>
      <p:sp>
        <p:nvSpPr>
          <p:cNvPr id="14" name="Rectangle 13"/>
          <p:cNvSpPr/>
          <p:nvPr/>
        </p:nvSpPr>
        <p:spPr>
          <a:xfrm>
            <a:off x="5860469" y="4517505"/>
            <a:ext cx="796268" cy="247767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hy-AM" sz="1400" dirty="0"/>
              <a:t>100</a:t>
            </a:r>
            <a:r>
              <a:rPr lang="en-US" sz="1400" dirty="0"/>
              <a:t>$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854373" y="3951843"/>
            <a:ext cx="796268" cy="247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10000$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860469" y="4227851"/>
            <a:ext cx="796268" cy="24776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400" dirty="0"/>
              <a:t>1000$</a:t>
            </a:r>
          </a:p>
        </p:txBody>
      </p:sp>
    </p:spTree>
    <p:extLst>
      <p:ext uri="{BB962C8B-B14F-4D97-AF65-F5344CB8AC3E}">
        <p14:creationId xmlns:p14="http://schemas.microsoft.com/office/powerpoint/2010/main" val="24953739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</a:t>
            </a:r>
            <a:r>
              <a:rPr lang="en-SE" dirty="0" smtClean="0"/>
              <a:t>equencing quality control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SE" dirty="0" smtClean="0"/>
              <a:t>Base calling, FASTQC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4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2423160" y="1760220"/>
            <a:ext cx="2362200" cy="1828800"/>
            <a:chOff x="1524000" y="1600200"/>
            <a:chExt cx="2362200" cy="1828800"/>
          </a:xfrm>
        </p:grpSpPr>
        <p:sp>
          <p:nvSpPr>
            <p:cNvPr id="2" name="Rectangle 1"/>
            <p:cNvSpPr/>
            <p:nvPr/>
          </p:nvSpPr>
          <p:spPr>
            <a:xfrm>
              <a:off x="1524000" y="1600200"/>
              <a:ext cx="2362200" cy="1828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" name="Oval 2"/>
            <p:cNvSpPr/>
            <p:nvPr/>
          </p:nvSpPr>
          <p:spPr>
            <a:xfrm>
              <a:off x="1981200" y="20574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2895600" y="1872996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514600" y="252222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276600" y="2706624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1784604" y="290322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2447544" y="30480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616964" y="1682496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3467100" y="22098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Oval 10"/>
          <p:cNvSpPr/>
          <p:nvPr/>
        </p:nvSpPr>
        <p:spPr>
          <a:xfrm>
            <a:off x="8229600" y="457200"/>
            <a:ext cx="381000" cy="381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12" name="Oval 11"/>
          <p:cNvSpPr/>
          <p:nvPr/>
        </p:nvSpPr>
        <p:spPr>
          <a:xfrm>
            <a:off x="8746236" y="460248"/>
            <a:ext cx="381000" cy="381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G</a:t>
            </a:r>
          </a:p>
        </p:txBody>
      </p:sp>
      <p:sp>
        <p:nvSpPr>
          <p:cNvPr id="13" name="Oval 12"/>
          <p:cNvSpPr/>
          <p:nvPr/>
        </p:nvSpPr>
        <p:spPr>
          <a:xfrm>
            <a:off x="9305544" y="457200"/>
            <a:ext cx="381000" cy="38100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14" name="Oval 13"/>
          <p:cNvSpPr/>
          <p:nvPr/>
        </p:nvSpPr>
        <p:spPr>
          <a:xfrm>
            <a:off x="9829800" y="457200"/>
            <a:ext cx="381000" cy="381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T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828801" y="1074421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 Cluster identification by local maxima of intensity values</a:t>
            </a:r>
          </a:p>
        </p:txBody>
      </p:sp>
      <p:sp>
        <p:nvSpPr>
          <p:cNvPr id="17" name="Oval 16"/>
          <p:cNvSpPr/>
          <p:nvPr/>
        </p:nvSpPr>
        <p:spPr>
          <a:xfrm>
            <a:off x="4137660" y="2560320"/>
            <a:ext cx="381000" cy="381000"/>
          </a:xfrm>
          <a:prstGeom prst="ellipse">
            <a:avLst/>
          </a:prstGeom>
          <a:gradFill flip="none" rotWithShape="1">
            <a:gsLst>
              <a:gs pos="0">
                <a:schemeClr val="accent6">
                  <a:shade val="30000"/>
                  <a:satMod val="115000"/>
                </a:schemeClr>
              </a:gs>
              <a:gs pos="50000">
                <a:schemeClr val="accent6">
                  <a:shade val="67500"/>
                  <a:satMod val="115000"/>
                </a:schemeClr>
              </a:gs>
              <a:gs pos="100000">
                <a:schemeClr val="accent6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/>
          <p:cNvSpPr/>
          <p:nvPr/>
        </p:nvSpPr>
        <p:spPr>
          <a:xfrm>
            <a:off x="3619500" y="1877568"/>
            <a:ext cx="381000" cy="381000"/>
          </a:xfrm>
          <a:prstGeom prst="ellipse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 result for local maxim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1" y="2993422"/>
            <a:ext cx="2347873" cy="168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Oval 24"/>
          <p:cNvSpPr/>
          <p:nvPr/>
        </p:nvSpPr>
        <p:spPr>
          <a:xfrm>
            <a:off x="2609088" y="1930908"/>
            <a:ext cx="182880" cy="1828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2779776" y="3159252"/>
            <a:ext cx="182880" cy="1828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2977896" y="2302764"/>
            <a:ext cx="182880" cy="182880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6629400" y="107442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Background subtraction – noise removal</a:t>
            </a:r>
          </a:p>
        </p:txBody>
      </p:sp>
      <p:pic>
        <p:nvPicPr>
          <p:cNvPr id="2052" name="Picture 4" descr="Image result for background subtra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664" y="3099816"/>
            <a:ext cx="2133410" cy="120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6658356" y="1757172"/>
            <a:ext cx="1612392" cy="1219200"/>
            <a:chOff x="5791200" y="1825752"/>
            <a:chExt cx="1612392" cy="1219200"/>
          </a:xfrm>
        </p:grpSpPr>
        <p:sp>
          <p:nvSpPr>
            <p:cNvPr id="44" name="Oval 43"/>
            <p:cNvSpPr/>
            <p:nvPr/>
          </p:nvSpPr>
          <p:spPr>
            <a:xfrm>
              <a:off x="5791200" y="1825752"/>
              <a:ext cx="1612392" cy="12192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Oval 56"/>
            <p:cNvSpPr/>
            <p:nvPr/>
          </p:nvSpPr>
          <p:spPr>
            <a:xfrm>
              <a:off x="6182868" y="2054352"/>
              <a:ext cx="908304" cy="731520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Curved Right Arrow 20"/>
            <p:cNvSpPr/>
            <p:nvPr/>
          </p:nvSpPr>
          <p:spPr>
            <a:xfrm rot="5400000">
              <a:off x="6040374" y="2032254"/>
              <a:ext cx="303276" cy="502920"/>
            </a:xfrm>
            <a:prstGeom prst="curvedRightArrow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61" name="TextBox 60"/>
          <p:cNvSpPr txBox="1"/>
          <p:nvPr/>
        </p:nvSpPr>
        <p:spPr>
          <a:xfrm>
            <a:off x="2095500" y="4682586"/>
            <a:ext cx="42528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Correction for image shifts and scaling</a:t>
            </a:r>
          </a:p>
        </p:txBody>
      </p:sp>
      <p:grpSp>
        <p:nvGrpSpPr>
          <p:cNvPr id="62" name="Group 61"/>
          <p:cNvGrpSpPr/>
          <p:nvPr/>
        </p:nvGrpSpPr>
        <p:grpSpPr>
          <a:xfrm>
            <a:off x="1828801" y="5386832"/>
            <a:ext cx="1998419" cy="1219200"/>
            <a:chOff x="1524000" y="1600200"/>
            <a:chExt cx="2362200" cy="1828800"/>
          </a:xfrm>
        </p:grpSpPr>
        <p:sp>
          <p:nvSpPr>
            <p:cNvPr id="63" name="Rectangle 62"/>
            <p:cNvSpPr/>
            <p:nvPr/>
          </p:nvSpPr>
          <p:spPr>
            <a:xfrm>
              <a:off x="1524000" y="1600200"/>
              <a:ext cx="2362200" cy="1828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/>
            <p:cNvSpPr/>
            <p:nvPr/>
          </p:nvSpPr>
          <p:spPr>
            <a:xfrm>
              <a:off x="1981200" y="20574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/>
            <p:cNvSpPr/>
            <p:nvPr/>
          </p:nvSpPr>
          <p:spPr>
            <a:xfrm>
              <a:off x="2895600" y="1872996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/>
            <p:cNvSpPr/>
            <p:nvPr/>
          </p:nvSpPr>
          <p:spPr>
            <a:xfrm>
              <a:off x="2514600" y="252222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/>
            <p:cNvSpPr/>
            <p:nvPr/>
          </p:nvSpPr>
          <p:spPr>
            <a:xfrm>
              <a:off x="3276600" y="2706624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/>
            <p:cNvSpPr/>
            <p:nvPr/>
          </p:nvSpPr>
          <p:spPr>
            <a:xfrm>
              <a:off x="1784604" y="290322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/>
            <p:cNvSpPr/>
            <p:nvPr/>
          </p:nvSpPr>
          <p:spPr>
            <a:xfrm>
              <a:off x="2447544" y="30480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/>
            <p:cNvSpPr/>
            <p:nvPr/>
          </p:nvSpPr>
          <p:spPr>
            <a:xfrm>
              <a:off x="1616964" y="1682496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Oval 70"/>
            <p:cNvSpPr/>
            <p:nvPr/>
          </p:nvSpPr>
          <p:spPr>
            <a:xfrm>
              <a:off x="3467100" y="22098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3981220" y="5381752"/>
            <a:ext cx="1998419" cy="1219200"/>
            <a:chOff x="1524000" y="1600200"/>
            <a:chExt cx="2362200" cy="1828800"/>
          </a:xfrm>
        </p:grpSpPr>
        <p:sp>
          <p:nvSpPr>
            <p:cNvPr id="73" name="Rectangle 72"/>
            <p:cNvSpPr/>
            <p:nvPr/>
          </p:nvSpPr>
          <p:spPr>
            <a:xfrm>
              <a:off x="1524000" y="1600200"/>
              <a:ext cx="2362200" cy="1828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/>
            <p:cNvSpPr/>
            <p:nvPr/>
          </p:nvSpPr>
          <p:spPr>
            <a:xfrm>
              <a:off x="2514600" y="2510028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/>
            <p:cNvSpPr/>
            <p:nvPr/>
          </p:nvSpPr>
          <p:spPr>
            <a:xfrm>
              <a:off x="1667487" y="1690116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/>
            <p:cNvSpPr/>
            <p:nvPr/>
          </p:nvSpPr>
          <p:spPr>
            <a:xfrm>
              <a:off x="2066543" y="2165604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/>
            <p:cNvSpPr/>
            <p:nvPr/>
          </p:nvSpPr>
          <p:spPr>
            <a:xfrm>
              <a:off x="3476107" y="2250948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2326987" y="3043428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1691257" y="2897124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/>
            <p:cNvSpPr/>
            <p:nvPr/>
          </p:nvSpPr>
          <p:spPr>
            <a:xfrm>
              <a:off x="2991898" y="187452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1" name="Oval 80"/>
            <p:cNvSpPr/>
            <p:nvPr/>
          </p:nvSpPr>
          <p:spPr>
            <a:xfrm>
              <a:off x="3219593" y="2852928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TextBox 57"/>
          <p:cNvSpPr txBox="1"/>
          <p:nvPr/>
        </p:nvSpPr>
        <p:spPr>
          <a:xfrm>
            <a:off x="2120992" y="5082278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4036776" y="5082278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</a:t>
            </a:r>
          </a:p>
        </p:txBody>
      </p:sp>
      <p:cxnSp>
        <p:nvCxnSpPr>
          <p:cNvPr id="82" name="Straight Arrow Connector 81"/>
          <p:cNvCxnSpPr/>
          <p:nvPr/>
        </p:nvCxnSpPr>
        <p:spPr>
          <a:xfrm>
            <a:off x="2100835" y="5564632"/>
            <a:ext cx="2183046" cy="4064"/>
          </a:xfrm>
          <a:prstGeom prst="straightConnector1">
            <a:avLst/>
          </a:prstGeom>
          <a:ln w="38100">
            <a:solidFill>
              <a:schemeClr val="bg1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3176779" y="5288280"/>
            <a:ext cx="7024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Shifts</a:t>
            </a:r>
          </a:p>
        </p:txBody>
      </p:sp>
      <p:grpSp>
        <p:nvGrpSpPr>
          <p:cNvPr id="87" name="Group 86"/>
          <p:cNvGrpSpPr/>
          <p:nvPr/>
        </p:nvGrpSpPr>
        <p:grpSpPr>
          <a:xfrm>
            <a:off x="6465343" y="5381752"/>
            <a:ext cx="1998419" cy="1219200"/>
            <a:chOff x="1524000" y="1600200"/>
            <a:chExt cx="2362200" cy="1828800"/>
          </a:xfrm>
        </p:grpSpPr>
        <p:sp>
          <p:nvSpPr>
            <p:cNvPr id="88" name="Rectangle 87"/>
            <p:cNvSpPr/>
            <p:nvPr/>
          </p:nvSpPr>
          <p:spPr>
            <a:xfrm>
              <a:off x="1524000" y="1600200"/>
              <a:ext cx="2362200" cy="1828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9" name="Oval 88"/>
            <p:cNvSpPr/>
            <p:nvPr/>
          </p:nvSpPr>
          <p:spPr>
            <a:xfrm>
              <a:off x="1981200" y="20574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Oval 89"/>
            <p:cNvSpPr/>
            <p:nvPr/>
          </p:nvSpPr>
          <p:spPr>
            <a:xfrm>
              <a:off x="2895600" y="1872996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1" name="Oval 90"/>
            <p:cNvSpPr/>
            <p:nvPr/>
          </p:nvSpPr>
          <p:spPr>
            <a:xfrm>
              <a:off x="2514600" y="252222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2" name="Oval 91"/>
            <p:cNvSpPr/>
            <p:nvPr/>
          </p:nvSpPr>
          <p:spPr>
            <a:xfrm>
              <a:off x="3276600" y="2706624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Oval 92"/>
            <p:cNvSpPr/>
            <p:nvPr/>
          </p:nvSpPr>
          <p:spPr>
            <a:xfrm>
              <a:off x="1784604" y="290322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4" name="Oval 93"/>
            <p:cNvSpPr/>
            <p:nvPr/>
          </p:nvSpPr>
          <p:spPr>
            <a:xfrm>
              <a:off x="2447544" y="30480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Oval 94"/>
            <p:cNvSpPr/>
            <p:nvPr/>
          </p:nvSpPr>
          <p:spPr>
            <a:xfrm>
              <a:off x="1616964" y="1682496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Oval 95"/>
            <p:cNvSpPr/>
            <p:nvPr/>
          </p:nvSpPr>
          <p:spPr>
            <a:xfrm>
              <a:off x="3467100" y="22098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97" name="Group 96"/>
          <p:cNvGrpSpPr/>
          <p:nvPr/>
        </p:nvGrpSpPr>
        <p:grpSpPr>
          <a:xfrm>
            <a:off x="8617762" y="5376672"/>
            <a:ext cx="1998419" cy="1219200"/>
            <a:chOff x="1524000" y="1600200"/>
            <a:chExt cx="2362200" cy="1828800"/>
          </a:xfrm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</p:grpSpPr>
        <p:sp>
          <p:nvSpPr>
            <p:cNvPr id="98" name="Rectangle 97"/>
            <p:cNvSpPr/>
            <p:nvPr/>
          </p:nvSpPr>
          <p:spPr>
            <a:xfrm>
              <a:off x="1524000" y="1600200"/>
              <a:ext cx="2362200" cy="1828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Oval 98"/>
            <p:cNvSpPr/>
            <p:nvPr/>
          </p:nvSpPr>
          <p:spPr>
            <a:xfrm>
              <a:off x="2514600" y="2510028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Oval 99"/>
            <p:cNvSpPr/>
            <p:nvPr/>
          </p:nvSpPr>
          <p:spPr>
            <a:xfrm>
              <a:off x="1667487" y="1690116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1" name="Oval 100"/>
            <p:cNvSpPr/>
            <p:nvPr/>
          </p:nvSpPr>
          <p:spPr>
            <a:xfrm>
              <a:off x="2066543" y="2165604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2" name="Oval 101"/>
            <p:cNvSpPr/>
            <p:nvPr/>
          </p:nvSpPr>
          <p:spPr>
            <a:xfrm>
              <a:off x="3476107" y="2250948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3" name="Oval 102"/>
            <p:cNvSpPr/>
            <p:nvPr/>
          </p:nvSpPr>
          <p:spPr>
            <a:xfrm>
              <a:off x="2326987" y="3043428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4" name="Oval 103"/>
            <p:cNvSpPr/>
            <p:nvPr/>
          </p:nvSpPr>
          <p:spPr>
            <a:xfrm>
              <a:off x="1691257" y="2897124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5" name="Oval 104"/>
            <p:cNvSpPr/>
            <p:nvPr/>
          </p:nvSpPr>
          <p:spPr>
            <a:xfrm>
              <a:off x="2991898" y="187452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6" name="Oval 105"/>
            <p:cNvSpPr/>
            <p:nvPr/>
          </p:nvSpPr>
          <p:spPr>
            <a:xfrm>
              <a:off x="3219593" y="2852928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  <a:sp3d prstMaterial="clear">
              <a:bevelT h="635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7" name="TextBox 106"/>
          <p:cNvSpPr txBox="1"/>
          <p:nvPr/>
        </p:nvSpPr>
        <p:spPr>
          <a:xfrm>
            <a:off x="6757534" y="5077198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1</a:t>
            </a:r>
          </a:p>
        </p:txBody>
      </p:sp>
      <p:sp>
        <p:nvSpPr>
          <p:cNvPr id="108" name="TextBox 107"/>
          <p:cNvSpPr txBox="1"/>
          <p:nvPr/>
        </p:nvSpPr>
        <p:spPr>
          <a:xfrm>
            <a:off x="8673318" y="5077198"/>
            <a:ext cx="8453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Cycle 2</a:t>
            </a:r>
          </a:p>
        </p:txBody>
      </p:sp>
      <p:cxnSp>
        <p:nvCxnSpPr>
          <p:cNvPr id="109" name="Straight Arrow Connector 108"/>
          <p:cNvCxnSpPr/>
          <p:nvPr/>
        </p:nvCxnSpPr>
        <p:spPr>
          <a:xfrm>
            <a:off x="7303389" y="5082278"/>
            <a:ext cx="2183046" cy="4064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7856520" y="4712946"/>
            <a:ext cx="833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Scaling</a:t>
            </a:r>
          </a:p>
        </p:txBody>
      </p:sp>
      <p:sp>
        <p:nvSpPr>
          <p:cNvPr id="85" name="Title 84"/>
          <p:cNvSpPr>
            <a:spLocks noGrp="1"/>
          </p:cNvSpPr>
          <p:nvPr>
            <p:ph type="title"/>
          </p:nvPr>
        </p:nvSpPr>
        <p:spPr>
          <a:xfrm>
            <a:off x="1981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Base calling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62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8" grpId="0"/>
      <p:bldP spid="61" grpId="0"/>
      <p:bldP spid="58" grpId="0"/>
      <p:bldP spid="83" grpId="0"/>
      <p:bldP spid="84" grpId="0"/>
      <p:bldP spid="107" grpId="0"/>
      <p:bldP spid="108" grpId="0"/>
      <p:bldP spid="1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1835" y="76200"/>
            <a:ext cx="11599101" cy="631008"/>
          </a:xfrm>
        </p:spPr>
        <p:txBody>
          <a:bodyPr>
            <a:normAutofit/>
          </a:bodyPr>
          <a:lstStyle/>
          <a:p>
            <a:r>
              <a:rPr lang="en-GB" sz="3200" dirty="0" smtClean="0"/>
              <a:t>Sequencing is the process of reading DNA/RNA sequence</a:t>
            </a:r>
            <a:endParaRPr lang="en-US" sz="3200" dirty="0"/>
          </a:p>
        </p:txBody>
      </p:sp>
      <p:pic>
        <p:nvPicPr>
          <p:cNvPr id="8194" name="Picture 2" descr="http://armeniangenome.am/wp-content/uploads/2018/05/analysisAsset-2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4191000"/>
            <a:ext cx="4012660" cy="2514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Image result for dn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548" y="1505171"/>
            <a:ext cx="3352800" cy="2233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Image result for sequencing machin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1" y="1447800"/>
            <a:ext cx="4410075" cy="2290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/>
          <p:cNvSpPr/>
          <p:nvPr/>
        </p:nvSpPr>
        <p:spPr>
          <a:xfrm>
            <a:off x="5698235" y="2438400"/>
            <a:ext cx="762000" cy="457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202" name="Picture 10" descr="Related image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918"/>
          <a:stretch/>
        </p:blipFill>
        <p:spPr bwMode="auto">
          <a:xfrm>
            <a:off x="1926336" y="4191001"/>
            <a:ext cx="4152900" cy="24346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ight Arrow 8"/>
          <p:cNvSpPr/>
          <p:nvPr/>
        </p:nvSpPr>
        <p:spPr>
          <a:xfrm>
            <a:off x="5698236" y="5179702"/>
            <a:ext cx="762000" cy="457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ight Arrow 10"/>
          <p:cNvSpPr/>
          <p:nvPr/>
        </p:nvSpPr>
        <p:spPr>
          <a:xfrm rot="8099444">
            <a:off x="5919443" y="3668278"/>
            <a:ext cx="1081584" cy="457200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00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</a:t>
            </a:r>
            <a:r>
              <a:rPr lang="en-US" dirty="0"/>
              <a:t>f</a:t>
            </a:r>
            <a:r>
              <a:rPr lang="en-US" dirty="0" smtClean="0"/>
              <a:t>actors reducing quality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1170093" y="2554288"/>
            <a:ext cx="2362200" cy="1828800"/>
            <a:chOff x="1524000" y="1600200"/>
            <a:chExt cx="2362200" cy="1828800"/>
          </a:xfrm>
        </p:grpSpPr>
        <p:sp>
          <p:nvSpPr>
            <p:cNvPr id="4" name="Rectangle 3"/>
            <p:cNvSpPr/>
            <p:nvPr/>
          </p:nvSpPr>
          <p:spPr>
            <a:xfrm>
              <a:off x="1524000" y="1600200"/>
              <a:ext cx="2362200" cy="1828800"/>
            </a:xfrm>
            <a:prstGeom prst="rect">
              <a:avLst/>
            </a:prstGeom>
            <a:solidFill>
              <a:schemeClr val="tx1">
                <a:lumMod val="85000"/>
                <a:lumOff val="15000"/>
              </a:schemeClr>
            </a:solidFill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1981200" y="20574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2895600" y="1872996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/>
            <p:cNvSpPr/>
            <p:nvPr/>
          </p:nvSpPr>
          <p:spPr>
            <a:xfrm>
              <a:off x="2514600" y="252222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/>
            <p:cNvSpPr/>
            <p:nvPr/>
          </p:nvSpPr>
          <p:spPr>
            <a:xfrm>
              <a:off x="3276600" y="2706624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>
              <a:off x="1784604" y="290322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shade val="30000"/>
                    <a:satMod val="115000"/>
                  </a:schemeClr>
                </a:gs>
                <a:gs pos="50000">
                  <a:schemeClr val="accent6">
                    <a:shade val="67500"/>
                    <a:satMod val="115000"/>
                  </a:schemeClr>
                </a:gs>
                <a:gs pos="100000">
                  <a:schemeClr val="accent6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/>
            <p:cNvSpPr/>
            <p:nvPr/>
          </p:nvSpPr>
          <p:spPr>
            <a:xfrm>
              <a:off x="2447544" y="30480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3">
                    <a:shade val="30000"/>
                    <a:satMod val="115000"/>
                  </a:schemeClr>
                </a:gs>
                <a:gs pos="50000">
                  <a:schemeClr val="accent3">
                    <a:shade val="67500"/>
                    <a:satMod val="115000"/>
                  </a:schemeClr>
                </a:gs>
                <a:gs pos="100000">
                  <a:schemeClr val="accent3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/>
            <p:cNvSpPr/>
            <p:nvPr/>
          </p:nvSpPr>
          <p:spPr>
            <a:xfrm>
              <a:off x="1616964" y="1682496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2">
                    <a:shade val="30000"/>
                    <a:satMod val="115000"/>
                  </a:schemeClr>
                </a:gs>
                <a:gs pos="50000">
                  <a:schemeClr val="accent2">
                    <a:shade val="67500"/>
                    <a:satMod val="115000"/>
                  </a:schemeClr>
                </a:gs>
                <a:gs pos="100000">
                  <a:schemeClr val="accent2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467100" y="2209800"/>
              <a:ext cx="381000" cy="381000"/>
            </a:xfrm>
            <a:prstGeom prst="ellipse">
              <a:avLst/>
            </a:prstGeom>
            <a:gradFill flip="none" rotWithShape="1">
              <a:gsLst>
                <a:gs pos="0">
                  <a:schemeClr val="accent1">
                    <a:shade val="30000"/>
                    <a:satMod val="115000"/>
                  </a:schemeClr>
                </a:gs>
                <a:gs pos="50000">
                  <a:schemeClr val="accent1">
                    <a:shade val="67500"/>
                    <a:satMod val="115000"/>
                  </a:schemeClr>
                </a:gs>
                <a:gs pos="100000">
                  <a:schemeClr val="accent1">
                    <a:shade val="100000"/>
                    <a:satMod val="115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" name="Oval 12"/>
          <p:cNvSpPr/>
          <p:nvPr/>
        </p:nvSpPr>
        <p:spPr>
          <a:xfrm>
            <a:off x="2732193" y="2770696"/>
            <a:ext cx="381000" cy="381000"/>
          </a:xfrm>
          <a:prstGeom prst="ellipse">
            <a:avLst/>
          </a:prstGeom>
          <a:gradFill flip="none" rotWithShape="1">
            <a:gsLst>
              <a:gs pos="0">
                <a:schemeClr val="accent3">
                  <a:shade val="30000"/>
                  <a:satMod val="115000"/>
                </a:schemeClr>
              </a:gs>
              <a:gs pos="50000">
                <a:schemeClr val="accent3">
                  <a:shade val="67500"/>
                  <a:satMod val="115000"/>
                </a:schemeClr>
              </a:gs>
              <a:gs pos="100000">
                <a:schemeClr val="accent3">
                  <a:shade val="100000"/>
                  <a:satMod val="115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318090" y="2116376"/>
            <a:ext cx="1685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Cluster overlaps</a:t>
            </a:r>
          </a:p>
        </p:txBody>
      </p:sp>
      <p:pic>
        <p:nvPicPr>
          <p:cNvPr id="15362" name="Picture 2" descr="Part 1. Short Read Genomics: Introduction · Introduction to Genomic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1120" y="2401231"/>
            <a:ext cx="5438775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5562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68081" y="100308"/>
            <a:ext cx="8229600" cy="715962"/>
          </a:xfrm>
        </p:spPr>
        <p:txBody>
          <a:bodyPr>
            <a:normAutofit/>
          </a:bodyPr>
          <a:lstStyle/>
          <a:p>
            <a:r>
              <a:rPr lang="en-US" dirty="0" smtClean="0"/>
              <a:t>FASTQ format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28800" y="803702"/>
            <a:ext cx="8305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/>
              <a:t>The FASTQ format was invented at the turn of the century at the </a:t>
            </a:r>
            <a:r>
              <a:rPr lang="en-US" sz="1600" dirty="0" err="1"/>
              <a:t>Wellcome</a:t>
            </a:r>
            <a:r>
              <a:rPr lang="en-US" sz="1600" dirty="0"/>
              <a:t> Trust Sanger Institute by Jim </a:t>
            </a:r>
            <a:r>
              <a:rPr lang="en-US" sz="1600" dirty="0" err="1"/>
              <a:t>Mullikin</a:t>
            </a:r>
            <a:r>
              <a:rPr lang="en-US" sz="1600" dirty="0"/>
              <a:t>, gradually  disseminated, but never formally documented </a:t>
            </a:r>
            <a:r>
              <a:rPr lang="fr-FR" sz="1600" dirty="0"/>
              <a:t>(Antony V. Cox, Sanger Institute, </a:t>
            </a:r>
            <a:r>
              <a:rPr lang="fr-FR" sz="1600" dirty="0" err="1"/>
              <a:t>personal</a:t>
            </a:r>
            <a:r>
              <a:rPr lang="fr-FR" sz="1600" dirty="0"/>
              <a:t> communication </a:t>
            </a:r>
            <a:r>
              <a:rPr lang="en-US" sz="1600" dirty="0"/>
              <a:t>2009).</a:t>
            </a:r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062162"/>
            <a:ext cx="4286250" cy="2733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4" name="Picture 4" descr="Image result for Fastq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7276" y="3048000"/>
            <a:ext cx="5267325" cy="2962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7756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PHRED program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905000" y="1447801"/>
            <a:ext cx="80772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The PHRED software reads DNA sequencing trace files, calls bases and assigns a quality value to each base called (9,10). 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874" y="2667000"/>
            <a:ext cx="4295775" cy="571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133600" y="3696409"/>
            <a:ext cx="30927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 err="1"/>
              <a:t>P</a:t>
            </a:r>
            <a:r>
              <a:rPr lang="en-US" sz="2400" i="1" baseline="-25000" dirty="0" err="1"/>
              <a:t>e</a:t>
            </a:r>
            <a:r>
              <a:rPr lang="en-US" sz="2400" i="1" dirty="0"/>
              <a:t> = probability of error</a:t>
            </a:r>
            <a:endParaRPr lang="en-US" sz="2400" i="1" baseline="-25000" dirty="0"/>
          </a:p>
        </p:txBody>
      </p:sp>
      <p:sp>
        <p:nvSpPr>
          <p:cNvPr id="6" name="Rectangle 5"/>
          <p:cNvSpPr/>
          <p:nvPr/>
        </p:nvSpPr>
        <p:spPr>
          <a:xfrm>
            <a:off x="2130137" y="4202668"/>
            <a:ext cx="5205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QUAL format: </a:t>
            </a:r>
            <a:r>
              <a:rPr lang="en-US" dirty="0"/>
              <a:t>stores PHRED quality scores as integers</a:t>
            </a:r>
            <a:endParaRPr lang="en-US" b="1" dirty="0"/>
          </a:p>
        </p:txBody>
      </p:sp>
      <p:sp>
        <p:nvSpPr>
          <p:cNvPr id="9" name="Rectangle 8"/>
          <p:cNvSpPr/>
          <p:nvPr/>
        </p:nvSpPr>
        <p:spPr>
          <a:xfrm>
            <a:off x="2362200" y="4646575"/>
            <a:ext cx="76200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&gt;SRR014849.1 EIXKN4201CFU84 length=93</a:t>
            </a:r>
          </a:p>
          <a:p>
            <a:r>
              <a:rPr lang="en-US" sz="1400" dirty="0"/>
              <a:t>GGGGGGGGGGGGGGGGCTTTTTTTGTTTGGAACCGAAAGGGTTTTGAATTTCAAACCCTTTTCGGTTTCCAACCTCCAAAGCAATGCCAATA</a:t>
            </a:r>
          </a:p>
          <a:p>
            <a:endParaRPr lang="en-US" sz="1400" dirty="0"/>
          </a:p>
          <a:p>
            <a:r>
              <a:rPr lang="en-US" sz="1400" dirty="0"/>
              <a:t>&gt;SRR014849.1 EIXKN4201CFU84 length=93</a:t>
            </a:r>
          </a:p>
          <a:p>
            <a:r>
              <a:rPr lang="en-US" sz="1400" dirty="0"/>
              <a:t>18 10 5 3 2 1 1 1 1 1 1 1 1 1 1 1 22 37 31 22 16 11 6 1 26 34 30 11 33 26 30 21 33 26 25 36 32 16 36 32 16 36 32 20 6 24 33 25 30 25 2 24 36 32 15 35 31 17 36 32 20 6 25 29 20 30 25 4 32 26 32 23 32 26 30 24 33 26 35 31 14 28 27 30 22 28 24 27 17 32 23 28 28</a:t>
            </a:r>
          </a:p>
        </p:txBody>
      </p:sp>
    </p:spTree>
    <p:extLst>
      <p:ext uri="{BB962C8B-B14F-4D97-AF65-F5344CB8AC3E}">
        <p14:creationId xmlns:p14="http://schemas.microsoft.com/office/powerpoint/2010/main" val="1265961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871135" y="765202"/>
            <a:ext cx="423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Stores PHRED scores as a single character: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2" descr="Image result for ASCI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134" y="1134535"/>
            <a:ext cx="6324600" cy="4585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8114825" y="1233332"/>
            <a:ext cx="1978427" cy="1477328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b="1" dirty="0"/>
              <a:t>ASCII space 33-126</a:t>
            </a:r>
          </a:p>
          <a:p>
            <a:r>
              <a:rPr lang="en-US" b="1" dirty="0"/>
              <a:t>=</a:t>
            </a:r>
          </a:p>
          <a:p>
            <a:r>
              <a:rPr lang="en-US" b="1" dirty="0"/>
              <a:t>PHRED scores 0-93</a:t>
            </a:r>
          </a:p>
          <a:p>
            <a:r>
              <a:rPr lang="en-US" b="1" dirty="0"/>
              <a:t>=</a:t>
            </a:r>
          </a:p>
          <a:p>
            <a:r>
              <a:rPr lang="en-US" b="1" dirty="0" err="1"/>
              <a:t>P</a:t>
            </a:r>
            <a:r>
              <a:rPr lang="en-US" b="1" baseline="-25000" dirty="0" err="1"/>
              <a:t>e</a:t>
            </a:r>
            <a:r>
              <a:rPr lang="en-US" b="1" dirty="0"/>
              <a:t> in 1 - 10</a:t>
            </a:r>
            <a:r>
              <a:rPr lang="en-US" b="1" baseline="30000" dirty="0"/>
              <a:t>-9.3</a:t>
            </a: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2735" y="2857545"/>
            <a:ext cx="1981200" cy="2635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1065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 descr="FASTQ quality scores - Bioinformatics Work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067" y="863600"/>
            <a:ext cx="10507133" cy="45922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0955867" y="2396066"/>
            <a:ext cx="6623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SE" dirty="0" smtClean="0"/>
              <a:t>ASCII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193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FASTQ quality scores - Bioinformatics Workboo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95" y="3499605"/>
            <a:ext cx="7277239" cy="3180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72534" y="94193"/>
            <a:ext cx="10515600" cy="633942"/>
          </a:xfrm>
        </p:spPr>
        <p:txBody>
          <a:bodyPr>
            <a:normAutofit fontScale="90000"/>
          </a:bodyPr>
          <a:lstStyle/>
          <a:p>
            <a:r>
              <a:rPr lang="en-SE" dirty="0" smtClean="0"/>
              <a:t>Guess the quality score format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72533" y="931335"/>
            <a:ext cx="11616267" cy="107721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@SRR014849.1 EIXKN4201CFU84 length=93 GGGGGGGGGGGGGGGGCTTTTTTTGTTTGGAACCGAAAGGGTTTTGAATTTCAAACCCTTTTCGGTTTCCAACCTTCCAAAGCAATGCCAATA</a:t>
            </a:r>
          </a:p>
          <a:p>
            <a:r>
              <a:rPr lang="en-US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+SRR014849.1 EIXKN4201CFU84 length=93 3+&amp;$#"""""""""""7F@71,’";C?,B;?6B;:EA1EA1EA5’9B:?:#9EA0D@2EA5’:&gt;5?:%A;A8A;?9B;D@/=&lt;?7=9&lt;2A8==</a:t>
            </a:r>
            <a:endParaRPr lang="en-SE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72533" y="2304370"/>
            <a:ext cx="11523134" cy="107721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@NB501365:324:HJ3TJBGX9:1:11101:5605:1059 1:N:0:TTAGGC+NCAGAGNC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TCTGCNATGCATTATGCAACAGCTTCGGATTTGGAGGAGTTAACACATCTCTTCTCTTCA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</a:p>
          <a:p>
            <a:r>
              <a:rPr lang="en-US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AAAAA#EEEEEEEEEEEEAEEEEEEEEEEEEEEEEEEEEEE/EEEEEEEEEEEAEEEEEE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7609111" y="3709812"/>
            <a:ext cx="4766734" cy="2958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smtClean="0"/>
              <a:t>Which format does my fastq file contain? </a:t>
            </a:r>
            <a:endParaRPr lang="en-US" sz="2000" dirty="0"/>
          </a:p>
        </p:txBody>
      </p:sp>
      <p:sp>
        <p:nvSpPr>
          <p:cNvPr id="8" name="Rectangle 7"/>
          <p:cNvSpPr/>
          <p:nvPr/>
        </p:nvSpPr>
        <p:spPr>
          <a:xfrm>
            <a:off x="7812402" y="4143776"/>
            <a:ext cx="40070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Currently, </a:t>
            </a:r>
            <a:r>
              <a:rPr lang="en-SE" sz="1600" i="1" dirty="0" smtClean="0"/>
              <a:t>it </a:t>
            </a:r>
            <a:r>
              <a:rPr lang="en-US" sz="1600" i="1" dirty="0" smtClean="0"/>
              <a:t>is </a:t>
            </a:r>
            <a:r>
              <a:rPr lang="en-US" sz="1600" i="1" dirty="0"/>
              <a:t>on the </a:t>
            </a:r>
            <a:r>
              <a:rPr lang="en-US" sz="1600" i="1" dirty="0" err="1"/>
              <a:t>bioinformatician</a:t>
            </a:r>
            <a:r>
              <a:rPr lang="en-US" sz="1600" i="1" dirty="0"/>
              <a:t> to </a:t>
            </a:r>
            <a:r>
              <a:rPr lang="en-SE" sz="1600" i="1" dirty="0" smtClean="0"/>
              <a:t>d</a:t>
            </a:r>
            <a:r>
              <a:rPr lang="en-US" sz="1600" i="1" dirty="0" err="1" smtClean="0"/>
              <a:t>etermine</a:t>
            </a:r>
            <a:r>
              <a:rPr lang="en-US" sz="1600" i="1" dirty="0" smtClean="0"/>
              <a:t> </a:t>
            </a:r>
            <a:r>
              <a:rPr lang="en-SE" sz="1600" i="1" dirty="0" smtClean="0"/>
              <a:t>wcich quality score was used, but may sometimes lead to errors.</a:t>
            </a:r>
            <a:endParaRPr lang="en-US" sz="1600" i="1" dirty="0"/>
          </a:p>
        </p:txBody>
      </p:sp>
      <p:sp>
        <p:nvSpPr>
          <p:cNvPr id="9" name="Rectangle 8"/>
          <p:cNvSpPr/>
          <p:nvPr/>
        </p:nvSpPr>
        <p:spPr>
          <a:xfrm>
            <a:off x="7812402" y="5377228"/>
            <a:ext cx="4083265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SE" sz="1400" i="1" dirty="0" smtClean="0"/>
              <a:t>N</a:t>
            </a:r>
            <a:r>
              <a:rPr lang="en-US" sz="1400" i="1" dirty="0" err="1" smtClean="0"/>
              <a:t>ote</a:t>
            </a:r>
            <a:r>
              <a:rPr lang="en-US" sz="1400" i="1" dirty="0" smtClean="0"/>
              <a:t> </a:t>
            </a:r>
            <a:r>
              <a:rPr lang="en-US" sz="1400" i="1" dirty="0"/>
              <a:t>that the NCBI SRA makes all its data available as standard Sanger FASTQ files (even if originally from a </a:t>
            </a:r>
            <a:r>
              <a:rPr lang="en-US" sz="1400" i="1" dirty="0" err="1"/>
              <a:t>Solexa</a:t>
            </a:r>
            <a:r>
              <a:rPr lang="en-US" sz="1400" i="1" dirty="0"/>
              <a:t>/Illumina machine).</a:t>
            </a:r>
          </a:p>
        </p:txBody>
      </p:sp>
    </p:spTree>
    <p:extLst>
      <p:ext uri="{BB962C8B-B14F-4D97-AF65-F5344CB8AC3E}">
        <p14:creationId xmlns:p14="http://schemas.microsoft.com/office/powerpoint/2010/main" val="3578170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7120467" cy="583142"/>
          </a:xfrm>
        </p:spPr>
        <p:txBody>
          <a:bodyPr>
            <a:normAutofit fontScale="90000"/>
          </a:bodyPr>
          <a:lstStyle/>
          <a:p>
            <a:r>
              <a:rPr lang="en-SE" dirty="0" smtClean="0"/>
              <a:t>NCBI Sequence Read Archive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8315787" y="578936"/>
            <a:ext cx="33666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2"/>
              </a:rPr>
              <a:t>https://www.ncbi.nlm.nih.gov/sra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12799" y="1093801"/>
            <a:ext cx="10869679" cy="307777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SE" sz="1400" dirty="0" smtClean="0"/>
              <a:t>Try searching for “</a:t>
            </a:r>
            <a:r>
              <a:rPr lang="en-US" sz="1400" dirty="0" smtClean="0"/>
              <a:t>chimpanzee </a:t>
            </a:r>
            <a:r>
              <a:rPr lang="en-US" sz="1400" dirty="0"/>
              <a:t>whole genome </a:t>
            </a:r>
            <a:r>
              <a:rPr lang="en-SE" sz="1400" dirty="0" smtClean="0"/>
              <a:t>sequencing” and filter by sequencing technologies</a:t>
            </a:r>
            <a:endParaRPr lang="en-US" sz="1400" dirty="0"/>
          </a:p>
        </p:txBody>
      </p:sp>
      <p:sp>
        <p:nvSpPr>
          <p:cNvPr id="9" name="Rectangle 8"/>
          <p:cNvSpPr/>
          <p:nvPr/>
        </p:nvSpPr>
        <p:spPr>
          <a:xfrm>
            <a:off x="762695" y="1752955"/>
            <a:ext cx="11159067" cy="4339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r>
              <a:rPr lang="en-SE" sz="1200" dirty="0" smtClean="0"/>
              <a:t>Download the whole genome sequencing data from baker’s yeast (Saccharomyces cerevisiae): </a:t>
            </a:r>
          </a:p>
          <a:p>
            <a:endParaRPr lang="en-SE" sz="1200" dirty="0"/>
          </a:p>
          <a:p>
            <a:r>
              <a:rPr lang="en-US" sz="1200" dirty="0">
                <a:hlinkClick r:id="rId3"/>
              </a:rPr>
              <a:t>https://www.ncbi.nlm.nih.gov/sra/SRX8430549[accn</a:t>
            </a:r>
            <a:r>
              <a:rPr lang="en-US" sz="1200" dirty="0" smtClean="0">
                <a:hlinkClick r:id="rId3"/>
              </a:rPr>
              <a:t>]</a:t>
            </a:r>
            <a:endParaRPr lang="en-SE" sz="1200" dirty="0"/>
          </a:p>
          <a:p>
            <a:endParaRPr lang="en-SE" sz="1200" dirty="0" smtClean="0"/>
          </a:p>
          <a:p>
            <a:r>
              <a:rPr lang="en-SE" sz="1200" dirty="0" smtClean="0"/>
              <a:t>Use SRA toolkit to download the run number </a:t>
            </a:r>
            <a:r>
              <a:rPr lang="en-US" sz="1200" dirty="0" smtClean="0"/>
              <a:t>SRR11881059</a:t>
            </a:r>
            <a:r>
              <a:rPr lang="en-SE" sz="1200" dirty="0" smtClean="0"/>
              <a:t>:</a:t>
            </a:r>
          </a:p>
          <a:p>
            <a:endParaRPr lang="en-SE" sz="1200" dirty="0" smtClean="0"/>
          </a:p>
          <a:p>
            <a:r>
              <a:rPr lang="en-SE" sz="1200" dirty="0" smtClean="0"/>
              <a:t>Instructions to install: </a:t>
            </a:r>
          </a:p>
          <a:p>
            <a:r>
              <a:rPr lang="en-US" sz="1200" dirty="0" smtClean="0">
                <a:hlinkClick r:id="rId4"/>
              </a:rPr>
              <a:t>https</a:t>
            </a:r>
            <a:r>
              <a:rPr lang="en-US" sz="1200" dirty="0">
                <a:hlinkClick r:id="rId4"/>
              </a:rPr>
              <a:t>://github.com/ncbi/sra-tools/wiki/02.-</a:t>
            </a:r>
            <a:r>
              <a:rPr lang="en-US" sz="1200" dirty="0" smtClean="0">
                <a:hlinkClick r:id="rId4"/>
              </a:rPr>
              <a:t>Installing-SRA-Toolkit</a:t>
            </a:r>
            <a:r>
              <a:rPr lang="en-SE" sz="1200" dirty="0" smtClean="0"/>
              <a:t> </a:t>
            </a:r>
          </a:p>
          <a:p>
            <a:endParaRPr lang="en-SE" sz="1200" dirty="0"/>
          </a:p>
          <a:p>
            <a:r>
              <a:rPr lang="en-US" sz="1200" i="1" dirty="0" smtClean="0"/>
              <a:t>A</a:t>
            </a:r>
            <a:r>
              <a:rPr lang="en-SE" sz="1200" i="1" dirty="0" smtClean="0"/>
              <a:t> test:</a:t>
            </a:r>
          </a:p>
          <a:p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-dump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--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stdout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SRR11881059 | head -n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8</a:t>
            </a:r>
            <a:endParaRPr lang="en-SE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E" sz="1200" dirty="0"/>
          </a:p>
          <a:p>
            <a:r>
              <a:rPr lang="en-SE" sz="1200" dirty="0" smtClean="0"/>
              <a:t>Downlaod and split the paired-end reads simultanously (--split-files), skip technical reads (--skip-technical), remove adapter sequences from reads (--clip) and gzip the output: </a:t>
            </a:r>
          </a:p>
          <a:p>
            <a:r>
              <a:rPr lang="en-S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-dump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--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gzip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SRR11881059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--skip-technical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--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dumpbase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--split-files \</a:t>
            </a:r>
          </a:p>
          <a:p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        --clip 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\</a:t>
            </a:r>
            <a:endParaRPr lang="en-SE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SE" sz="12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SE" sz="1200" dirty="0" smtClean="0">
                <a:latin typeface="Calibri" panose="020F0502020204030204" pitchFamily="34" charset="0"/>
                <a:cs typeface="Calibri" panose="020F0502020204030204" pitchFamily="34" charset="0"/>
              </a:rPr>
              <a:t>Check the quality of the samples with FASTQC:</a:t>
            </a:r>
          </a:p>
          <a:p>
            <a:r>
              <a:rPr lang="en-S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mkdir fastqc</a:t>
            </a:r>
          </a:p>
          <a:p>
            <a:r>
              <a:rPr lang="en-SE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 </a:t>
            </a:r>
            <a:r>
              <a:rPr lang="en-US" sz="1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fastqc</a:t>
            </a:r>
            <a:r>
              <a:rPr lang="en-US" sz="12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</a:t>
            </a:r>
            <a:r>
              <a:rPr lang="en-US" sz="1200" dirty="0">
                <a:latin typeface="Courier New" panose="02070309020205020404" pitchFamily="49" charset="0"/>
                <a:cs typeface="Courier New" panose="02070309020205020404" pitchFamily="49" charset="0"/>
              </a:rPr>
              <a:t>/* -o </a:t>
            </a:r>
            <a:r>
              <a:rPr lang="en-US" sz="12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fastqc</a:t>
            </a:r>
            <a:endParaRPr lang="en-SE" sz="12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094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</a:t>
            </a:r>
            <a:r>
              <a:rPr lang="en-SE" dirty="0" smtClean="0"/>
              <a:t>hank you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</a:t>
            </a:r>
            <a:r>
              <a:rPr lang="en-SE" dirty="0" smtClean="0"/>
              <a:t>ext topics: </a:t>
            </a:r>
            <a:r>
              <a:rPr lang="en-SE" dirty="0" smtClean="0"/>
              <a:t>fastqc (continued)</a:t>
            </a:r>
            <a:endParaRPr lang="en-SE" dirty="0" smtClean="0"/>
          </a:p>
          <a:p>
            <a:r>
              <a:rPr lang="en-SE" dirty="0" smtClean="0"/>
              <a:t>Genome assembly</a:t>
            </a:r>
          </a:p>
          <a:p>
            <a:r>
              <a:rPr lang="en-US" dirty="0" smtClean="0"/>
              <a:t>A</a:t>
            </a:r>
            <a:r>
              <a:rPr lang="en-SE" dirty="0" smtClean="0"/>
              <a:t>lignment</a:t>
            </a:r>
            <a:endParaRPr lang="en-SE" dirty="0" smtClean="0"/>
          </a:p>
        </p:txBody>
      </p:sp>
    </p:spTree>
    <p:extLst>
      <p:ext uri="{BB962C8B-B14F-4D97-AF65-F5344CB8AC3E}">
        <p14:creationId xmlns:p14="http://schemas.microsoft.com/office/powerpoint/2010/main" val="780106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17344" y="185005"/>
            <a:ext cx="87369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/>
              <a:t>Sequencing technologies</a:t>
            </a:r>
            <a:endParaRPr lang="en-US" sz="2400" dirty="0"/>
          </a:p>
        </p:txBody>
      </p:sp>
      <p:pic>
        <p:nvPicPr>
          <p:cNvPr id="1028" name="Picture 4" descr="3730 Sanger Sequencer - Great Lakes Genomics 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073" y="1941100"/>
            <a:ext cx="2685238" cy="1987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391550" y="1160615"/>
            <a:ext cx="15558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 smtClean="0"/>
              <a:t>1st generation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981694" y="5040757"/>
            <a:ext cx="2375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 smtClean="0"/>
              <a:t>500-1000 bp fragments</a:t>
            </a:r>
            <a:endParaRPr lang="en-US" dirty="0"/>
          </a:p>
        </p:txBody>
      </p:sp>
      <p:pic>
        <p:nvPicPr>
          <p:cNvPr id="1030" name="Picture 6" descr="HiSeq X Series | Ultra-high-throughput 1000 dollar genome sequenc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8780" y="1501157"/>
            <a:ext cx="4170970" cy="3613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519054" y="1160615"/>
            <a:ext cx="3190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 smtClean="0"/>
              <a:t>2st generation/Next generation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5043522" y="5040757"/>
            <a:ext cx="2141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 smtClean="0"/>
              <a:t>50-500 bp fragments</a:t>
            </a:r>
            <a:endParaRPr lang="en-US" dirty="0"/>
          </a:p>
        </p:txBody>
      </p:sp>
      <p:pic>
        <p:nvPicPr>
          <p:cNvPr id="1032" name="Picture 8" descr="With Patent Suit, Illumina Looks to Tame Emerging British Rival ...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6460" y="2729670"/>
            <a:ext cx="1887390" cy="1360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9406241" y="1160615"/>
            <a:ext cx="15892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b="1" dirty="0" smtClean="0"/>
              <a:t>3rd generation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9464269" y="5040757"/>
            <a:ext cx="1817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SE" dirty="0" smtClean="0"/>
              <a:t>&gt;10 kb fragments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981694" y="6129867"/>
            <a:ext cx="689230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175000" y="5945201"/>
            <a:ext cx="2289601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E" dirty="0" smtClean="0"/>
              <a:t>Short read sequencing</a:t>
            </a:r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8729133" y="6129867"/>
            <a:ext cx="3056467" cy="0"/>
          </a:xfrm>
          <a:prstGeom prst="line">
            <a:avLst/>
          </a:prstGeom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154249" y="5945201"/>
            <a:ext cx="2233497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SE" dirty="0" smtClean="0"/>
              <a:t>Long read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2615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9364249" cy="618168"/>
          </a:xfrm>
        </p:spPr>
        <p:txBody>
          <a:bodyPr>
            <a:normAutofit fontScale="90000"/>
          </a:bodyPr>
          <a:lstStyle/>
          <a:p>
            <a:r>
              <a:rPr lang="en-SE" dirty="0" smtClean="0"/>
              <a:t>Sequencing by synthesis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4737" y="3666419"/>
            <a:ext cx="4063492" cy="193015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058439" y="2349124"/>
            <a:ext cx="53360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dirty="0" smtClean="0"/>
              <a:t>DNA polymerase is protein (specifically – an enzyme) that builds a DNA strand (polymer) based on complementary rule, using the other strand a template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305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6"/>
            <a:ext cx="10973844" cy="442804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dirty="0" smtClean="0"/>
              <a:t>1st generation sequencing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273" y="937476"/>
            <a:ext cx="9247971" cy="19649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33372"/>
          <a:stretch/>
        </p:blipFill>
        <p:spPr>
          <a:xfrm>
            <a:off x="753692" y="3150496"/>
            <a:ext cx="10800000" cy="319482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/>
          <a:srcRect b="33001"/>
          <a:stretch/>
        </p:blipFill>
        <p:spPr>
          <a:xfrm>
            <a:off x="753692" y="3032007"/>
            <a:ext cx="10800000" cy="3302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116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40" y="1190287"/>
            <a:ext cx="296227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940" y="2076112"/>
            <a:ext cx="2860546" cy="40562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8570" y="1323424"/>
            <a:ext cx="3495675" cy="3219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238512" y="221402"/>
            <a:ext cx="10973844" cy="442804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dirty="0" smtClean="0"/>
              <a:t>1st generation sequencing</a:t>
            </a:r>
            <a:endParaRPr lang="en-US" dirty="0"/>
          </a:p>
        </p:txBody>
      </p:sp>
      <p:pic>
        <p:nvPicPr>
          <p:cNvPr id="9" name="Picture 8" descr="Image result for human genome project electrophoresi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7943" y="1397852"/>
            <a:ext cx="2358423" cy="4073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00741" y="4104248"/>
            <a:ext cx="2881313" cy="23474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11" name="Rectangle 10"/>
          <p:cNvSpPr/>
          <p:nvPr/>
        </p:nvSpPr>
        <p:spPr>
          <a:xfrm>
            <a:off x="8658882" y="816161"/>
            <a:ext cx="33559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/>
              <a:t>Reads less than &lt; 1kb in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8496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820" y="1451015"/>
            <a:ext cx="10553597" cy="3382962"/>
          </a:xfrm>
          <a:prstGeom prst="rect">
            <a:avLst/>
          </a:prstGeom>
        </p:spPr>
      </p:pic>
      <p:sp>
        <p:nvSpPr>
          <p:cNvPr id="3" name="Title 1"/>
          <p:cNvSpPr txBox="1">
            <a:spLocks/>
          </p:cNvSpPr>
          <p:nvPr/>
        </p:nvSpPr>
        <p:spPr>
          <a:xfrm>
            <a:off x="238512" y="221402"/>
            <a:ext cx="10973844" cy="442804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dirty="0" smtClean="0"/>
              <a:t>1st generation Sanger sequencing (optimization)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58033" y="5141933"/>
            <a:ext cx="41335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F</a:t>
            </a:r>
            <a:r>
              <a:rPr lang="en-SE" i="1" dirty="0" smtClean="0"/>
              <a:t>luorophores help performing the 4 different reactions in the same tube, as each nucleotide will emit a different color and they all can be visualized together.</a:t>
            </a:r>
            <a:endParaRPr lang="en-US" i="1" dirty="0"/>
          </a:p>
        </p:txBody>
      </p:sp>
      <p:sp>
        <p:nvSpPr>
          <p:cNvPr id="5" name="TextBox 4"/>
          <p:cNvSpPr txBox="1"/>
          <p:nvPr/>
        </p:nvSpPr>
        <p:spPr>
          <a:xfrm>
            <a:off x="5588696" y="5418931"/>
            <a:ext cx="4133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/>
              <a:t>T</a:t>
            </a:r>
            <a:r>
              <a:rPr lang="en-SE" i="1" dirty="0" smtClean="0"/>
              <a:t>his optimization helps to sequence a few samples at the same time (next slide).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2902651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973844" cy="442804"/>
          </a:xfrm>
        </p:spPr>
        <p:txBody>
          <a:bodyPr>
            <a:normAutofit fontScale="90000"/>
          </a:bodyPr>
          <a:lstStyle/>
          <a:p>
            <a:r>
              <a:rPr lang="en-SE" dirty="0" smtClean="0"/>
              <a:t>1st generation sequencing (optimization)</a:t>
            </a:r>
            <a:endParaRPr lang="en-US" dirty="0"/>
          </a:p>
        </p:txBody>
      </p:sp>
      <p:pic>
        <p:nvPicPr>
          <p:cNvPr id="8" name="Picture 2" descr="capillary sequencer | Methods and Technology for Genetic Analysis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10"/>
          <a:stretch/>
        </p:blipFill>
        <p:spPr bwMode="auto">
          <a:xfrm>
            <a:off x="6477727" y="2513137"/>
            <a:ext cx="4570992" cy="3822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71513"/>
            <a:ext cx="4173090" cy="396443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57408" y="1171184"/>
            <a:ext cx="61064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R</a:t>
            </a:r>
            <a:r>
              <a:rPr lang="en-SE" dirty="0" smtClean="0"/>
              <a:t>adiolabeling -&gt; fluorometric detction (4 tubes -&gt; 1 tube)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smtClean="0"/>
              <a:t>Capillary based electrophoresis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smtClean="0"/>
              <a:t>A</a:t>
            </a:r>
            <a:r>
              <a:rPr lang="en-SE" dirty="0" smtClean="0"/>
              <a:t>utomated machines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SE" dirty="0" smtClean="0"/>
              <a:t>Simultaneous sequencing of multiple samples</a:t>
            </a:r>
          </a:p>
        </p:txBody>
      </p:sp>
    </p:spTree>
    <p:extLst>
      <p:ext uri="{BB962C8B-B14F-4D97-AF65-F5344CB8AC3E}">
        <p14:creationId xmlns:p14="http://schemas.microsoft.com/office/powerpoint/2010/main" val="3096980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238512" y="221402"/>
            <a:ext cx="10973844" cy="442804"/>
          </a:xfrm>
          <a:prstGeom prst="rect">
            <a:avLst/>
          </a:prstGeom>
        </p:spPr>
        <p:txBody>
          <a:bodyPr>
            <a:normAutofit fontScale="6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SE" dirty="0"/>
              <a:t>Human genome project</a:t>
            </a:r>
          </a:p>
        </p:txBody>
      </p:sp>
      <p:pic>
        <p:nvPicPr>
          <p:cNvPr id="4" name="Picture 6" descr="https://www.nature.com/news/polopoly_fs/7.29853.1443281792!/image/HIRES-G2100485-Genome_research_laboratory.jpg_gen/derivatives/landscape_630/HIRES-G2100485-Genome_research_laborator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49" y="1276825"/>
            <a:ext cx="7847718" cy="5294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57518" y="221402"/>
            <a:ext cx="277451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E" sz="2400" dirty="0" smtClean="0"/>
              <a:t>1990-2003</a:t>
            </a:r>
          </a:p>
          <a:p>
            <a:r>
              <a:rPr lang="en-SE" sz="2400" dirty="0" smtClean="0"/>
              <a:t>$ 3.8 bln </a:t>
            </a:r>
            <a:endParaRPr lang="en-US" sz="2400" dirty="0"/>
          </a:p>
        </p:txBody>
      </p:sp>
      <p:sp>
        <p:nvSpPr>
          <p:cNvPr id="13" name="TextBox 12"/>
          <p:cNvSpPr txBox="1"/>
          <p:nvPr/>
        </p:nvSpPr>
        <p:spPr>
          <a:xfrm>
            <a:off x="8530856" y="1276825"/>
            <a:ext cx="332444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Enhancements: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PCR (</a:t>
            </a:r>
            <a:r>
              <a:rPr lang="en-US" i="1" dirty="0" smtClean="0"/>
              <a:t>in vitro </a:t>
            </a:r>
            <a:r>
              <a:rPr lang="en-US" dirty="0" smtClean="0"/>
              <a:t>cloning) 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Recombinant DNA technologies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More efficient DNA polymerases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dirty="0" smtClean="0"/>
              <a:t>Newer sequencers allowed for simultaneous sequencing of multiple samples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073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2021</TotalTime>
  <Words>975</Words>
  <Application>Microsoft Office PowerPoint</Application>
  <PresentationFormat>Widescreen</PresentationFormat>
  <Paragraphs>137</Paragraphs>
  <Slides>27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Courier New</vt:lpstr>
      <vt:lpstr>Office Theme</vt:lpstr>
      <vt:lpstr>Meeting #3</vt:lpstr>
      <vt:lpstr>Sequencing is the process of reading DNA/RNA sequence</vt:lpstr>
      <vt:lpstr>PowerPoint Presentation</vt:lpstr>
      <vt:lpstr>Sequencing by synthesis</vt:lpstr>
      <vt:lpstr>PowerPoint Presentation</vt:lpstr>
      <vt:lpstr>PowerPoint Presentation</vt:lpstr>
      <vt:lpstr>PowerPoint Presentation</vt:lpstr>
      <vt:lpstr>1st generation sequencing (optimization)</vt:lpstr>
      <vt:lpstr>PowerPoint Presentation</vt:lpstr>
      <vt:lpstr>Massive parallelization in  2nd (next) generation sequencing (NGS)</vt:lpstr>
      <vt:lpstr>Next generation sequencing</vt:lpstr>
      <vt:lpstr>Paired-end sequencing</vt:lpstr>
      <vt:lpstr>Illumina machine comparison</vt:lpstr>
      <vt:lpstr>PowerPoint Presentation</vt:lpstr>
      <vt:lpstr>3rd generation Oxford Nanopore sequencing</vt:lpstr>
      <vt:lpstr>PowerPoint Presentation</vt:lpstr>
      <vt:lpstr>The cost of complete human genome sequencing</vt:lpstr>
      <vt:lpstr>Sequencing quality control</vt:lpstr>
      <vt:lpstr>Base calling</vt:lpstr>
      <vt:lpstr>Other factors reducing quality</vt:lpstr>
      <vt:lpstr>FASTQ format</vt:lpstr>
      <vt:lpstr>PHRED program</vt:lpstr>
      <vt:lpstr>PowerPoint Presentation</vt:lpstr>
      <vt:lpstr>PowerPoint Presentation</vt:lpstr>
      <vt:lpstr>Guess the quality score format</vt:lpstr>
      <vt:lpstr>NCBI Sequence Read Archive</vt:lpstr>
      <vt:lpstr>Thank you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Bioinf-2020 meeting #3</dc:title>
  <dc:creator>lilit.nersisyan</dc:creator>
  <cp:lastModifiedBy>lilit.nersisyan</cp:lastModifiedBy>
  <cp:revision>51</cp:revision>
  <dcterms:created xsi:type="dcterms:W3CDTF">2020-08-05T18:46:05Z</dcterms:created>
  <dcterms:modified xsi:type="dcterms:W3CDTF">2020-08-10T18:37:37Z</dcterms:modified>
</cp:coreProperties>
</file>